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67" r:id="rId5"/>
    <p:sldId id="265" r:id="rId6"/>
    <p:sldId id="266" r:id="rId7"/>
    <p:sldId id="26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00" autoAdjust="0"/>
    <p:restoredTop sz="94660"/>
  </p:normalViewPr>
  <p:slideViewPr>
    <p:cSldViewPr snapToGrid="0">
      <p:cViewPr>
        <p:scale>
          <a:sx n="77" d="100"/>
          <a:sy n="77" d="100"/>
        </p:scale>
        <p:origin x="13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871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03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592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443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7341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6312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45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291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8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46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150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8A665-ED91-41E1-BA82-9255879146BA}" type="datetimeFigureOut">
              <a:rPr lang="zh-CN" altLang="en-US" smtClean="0"/>
              <a:t>2018-10-28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BB2C5-D863-4E88-8ACC-5EB69C652B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如何在学生端安装虚拟</a:t>
            </a:r>
            <a:r>
              <a:rPr lang="en-US" altLang="zh-CN" dirty="0" smtClean="0">
                <a:solidFill>
                  <a:srgbClr val="00B0F0"/>
                </a:solidFill>
              </a:rPr>
              <a:t/>
            </a:r>
            <a:br>
              <a:rPr lang="en-US" altLang="zh-CN" dirty="0" smtClean="0">
                <a:solidFill>
                  <a:srgbClr val="00B0F0"/>
                </a:solidFill>
              </a:rPr>
            </a:br>
            <a:r>
              <a:rPr lang="en-US" altLang="zh-CN" dirty="0">
                <a:solidFill>
                  <a:srgbClr val="00B0F0"/>
                </a:solidFill>
              </a:rPr>
              <a:t/>
            </a:r>
            <a:br>
              <a:rPr lang="en-US" altLang="zh-CN" dirty="0">
                <a:solidFill>
                  <a:srgbClr val="00B0F0"/>
                </a:solidFill>
              </a:rPr>
            </a:br>
            <a:r>
              <a:rPr lang="en-US" altLang="zh-CN" dirty="0" smtClean="0">
                <a:solidFill>
                  <a:srgbClr val="00B0F0"/>
                </a:solidFill>
              </a:rPr>
              <a:t>NOI LINUX</a:t>
            </a:r>
            <a:r>
              <a:rPr lang="zh-CN" altLang="en-US" dirty="0" smtClean="0">
                <a:solidFill>
                  <a:srgbClr val="00B0F0"/>
                </a:solidFill>
              </a:rPr>
              <a:t>系统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6143" y="6030119"/>
            <a:ext cx="9144000" cy="165576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B0F0"/>
                </a:solidFill>
              </a:rPr>
              <a:t>贵州省松桃民族中学  吴建和</a:t>
            </a:r>
            <a:endParaRPr lang="zh-CN" alt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7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参透两个说明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370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00B0F0"/>
                </a:solidFill>
              </a:rPr>
              <a:t>Arbiter</a:t>
            </a:r>
            <a:r>
              <a:rPr lang="zh-CN" altLang="en-US" dirty="0" smtClean="0">
                <a:solidFill>
                  <a:srgbClr val="00B0F0"/>
                </a:solidFill>
              </a:rPr>
              <a:t>测评系统的使用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7354078" cy="4351338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5986819" y="3643828"/>
            <a:ext cx="5726582" cy="2533135"/>
          </a:xfrm>
          <a:prstGeom prst="wedgeRoundRectCallout">
            <a:avLst>
              <a:gd name="adj1" fmla="val -52782"/>
              <a:gd name="adj2" fmla="val -38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必须使用文件重定向</a:t>
            </a:r>
            <a:endParaRPr lang="en-US" altLang="zh-CN" sz="3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3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freopen</a:t>
            </a:r>
            <a:r>
              <a:rPr lang="en-US" altLang="zh-CN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("ab.in","r",</a:t>
            </a:r>
            <a:r>
              <a:rPr lang="en-US" altLang="zh-CN" sz="3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stdin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);          </a:t>
            </a:r>
            <a:r>
              <a:rPr lang="en-US" altLang="zh-CN" sz="3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freopen</a:t>
            </a:r>
            <a:r>
              <a:rPr lang="en-US" altLang="zh-CN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("ab.out","w",</a:t>
            </a:r>
            <a:r>
              <a:rPr lang="en-US" altLang="zh-CN" sz="3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stdout</a:t>
            </a:r>
            <a:r>
              <a:rPr lang="en-US" altLang="zh-CN" sz="3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);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758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zh-CN" b="1" dirty="0">
                <a:solidFill>
                  <a:srgbClr val="3D445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Arbiter 系统使用</a:t>
            </a:r>
            <a:r>
              <a:rPr lang="zh-CN" altLang="zh-CN" b="1" dirty="0" smtClean="0">
                <a:solidFill>
                  <a:srgbClr val="3D4450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说明</a:t>
            </a:r>
            <a:endParaRPr lang="zh-CN" alt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28516" y="1922700"/>
            <a:ext cx="23232065" cy="386638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5698" rIns="0" bIns="8569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Usage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首先新建一场比赛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选择一个已经创建的文件夹作为比赛文件夹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Arbiter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会自行在该目录下创建几个子文件夹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几个子文件夹的功能如下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: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evaldata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: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数据文件夹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 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所有题目的数据直接放在这一个文件夹中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不建单独的子文件夹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每个文件的格式形如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: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test1.in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 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test1.ans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注意这里的答案文件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必须用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.ans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作为后缀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如果你的题目的原始数据是以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.out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作为后缀名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你可以使用附件一中的</a:t>
            </a:r>
            <a:r>
              <a:rPr kumimoji="0" lang="zh-CN" altLang="zh-CN" sz="2000" b="0" i="1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Python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脚本批量修改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players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: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选手源代码文件夹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首先建立一个日期文件夹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如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day1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(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注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: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若已经在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arbiter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中新建了一天的比赛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那么这个文件夹会被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自动创建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),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然后把各个选手的源程序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分别建立单独的文件夹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放进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day1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.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rgbClr val="3D445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在每个选手的文件夹中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选手需要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对于每个题目创建子文件夹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并把源程序放到子文件夹中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result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: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评测结果文件夹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每个以选手名称作为名称的文件夹是评测结果文件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不需要操作人员手动修改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.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rgbClr val="3D445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ps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: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评测结果文件夹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以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.ps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文件可视化呈现的选手测试点详细测试情况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不需要操作人员手动修改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在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"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打印比赛结果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"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按钮被操作后会自动创建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.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rgbClr val="3D445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在配置完毕数据和选手源程序之后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在考试页面建立一天的考试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在下面再分别建立试题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每个试题按照要求设置即可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在选手界面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选择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"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导入名单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",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导入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csv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文件的选手名单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或者直接手动建立选手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选手的信息分为选手名称和选手编号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 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其中选手编号必须和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C7254E"/>
                </a:solidFill>
                <a:effectLst/>
                <a:latin typeface="Courier New" panose="02070309020205020404" pitchFamily="49" charset="0"/>
                <a:ea typeface="Microsoft Yahei" panose="020B0503020204020204" pitchFamily="34" charset="-122"/>
                <a:cs typeface="Courier New" panose="02070309020205020404" pitchFamily="49" charset="0"/>
              </a:rPr>
              <a:t>players</a:t>
            </a:r>
            <a:r>
              <a:rPr kumimoji="0" 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中的文件夹名称相同</a:t>
            </a:r>
            <a:r>
              <a:rPr kumimoji="0" lang="zh-CN" altLang="zh-CN" sz="2000" b="1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ea typeface="Microsoft Yahei" panose="020B0503020204020204" pitchFamily="34" charset="-122"/>
              </a:rPr>
              <a:t>.</a:t>
            </a:r>
            <a:endParaRPr kumimoji="0" lang="zh-CN" altLang="zh-CN" sz="2000" b="0" i="0" u="none" strike="noStrike" cap="none" normalizeH="0" baseline="0" dirty="0" smtClean="0">
              <a:ln>
                <a:noFill/>
              </a:ln>
              <a:solidFill>
                <a:srgbClr val="3D4450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</a:endParaRP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选择考试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点击测评即可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注意这个软件设计的非常辣鸡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测评的时候不要乱动鼠标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, </a:t>
            </a:r>
            <a:r>
              <a:rPr kumimoji="0" 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不然会当机</a:t>
            </a: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rgbClr val="3D4450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</a:rPr>
              <a:t>.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7535562" y="-238662"/>
            <a:ext cx="5726582" cy="2533135"/>
          </a:xfrm>
          <a:prstGeom prst="wedgeRoundRectCallout">
            <a:avLst>
              <a:gd name="adj1" fmla="val -13142"/>
              <a:gd name="adj2" fmla="val 1168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除了</a:t>
            </a:r>
            <a:r>
              <a:rPr lang="en-US" altLang="zh-CN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altLang="zh-CN" sz="30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cpp</a:t>
            </a:r>
            <a:r>
              <a:rPr lang="zh-CN" altLang="en-US" sz="3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外，不能有其他任何文件，否则，测评分一定是零分。</a:t>
            </a:r>
            <a:endParaRPr lang="zh-CN" altLang="en-US" sz="3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0984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70C0"/>
                </a:solidFill>
              </a:rPr>
              <a:t>一、编译运行</a:t>
            </a:r>
            <a:endParaRPr lang="zh-CN" altLang="en-US" sz="6000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5000" dirty="0" smtClean="0">
                <a:solidFill>
                  <a:srgbClr val="00B0F0"/>
                </a:solidFill>
              </a:rPr>
              <a:t>编译命令</a:t>
            </a:r>
            <a:endParaRPr lang="en-US" altLang="zh-CN" sz="5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CN" sz="5000" dirty="0" smtClean="0">
                <a:solidFill>
                  <a:srgbClr val="00B0F0"/>
                </a:solidFill>
              </a:rPr>
              <a:t>g++ -g aa.cpp    </a:t>
            </a:r>
            <a:r>
              <a:rPr lang="zh-CN" altLang="en-US" sz="5000" dirty="0" smtClean="0">
                <a:solidFill>
                  <a:srgbClr val="FF0000"/>
                </a:solidFill>
              </a:rPr>
              <a:t>解释</a:t>
            </a:r>
            <a:r>
              <a:rPr lang="en-US" altLang="zh-CN" sz="5000" dirty="0" smtClean="0">
                <a:solidFill>
                  <a:srgbClr val="FF0000"/>
                </a:solidFill>
              </a:rPr>
              <a:t>aa.cpp</a:t>
            </a:r>
            <a:r>
              <a:rPr lang="zh-CN" altLang="en-US" sz="5000" dirty="0" smtClean="0">
                <a:solidFill>
                  <a:srgbClr val="FF0000"/>
                </a:solidFill>
              </a:rPr>
              <a:t>是程序文件 默认生成文件为</a:t>
            </a:r>
            <a:r>
              <a:rPr lang="en-US" altLang="zh-CN" sz="5000" dirty="0" err="1" smtClean="0">
                <a:solidFill>
                  <a:srgbClr val="FF0000"/>
                </a:solidFill>
              </a:rPr>
              <a:t>a.out</a:t>
            </a:r>
            <a:endParaRPr lang="en-US" altLang="zh-CN" sz="50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5000" dirty="0" smtClean="0">
                <a:solidFill>
                  <a:srgbClr val="00B0F0"/>
                </a:solidFill>
              </a:rPr>
              <a:t>运行   </a:t>
            </a:r>
            <a:endParaRPr lang="en-US" altLang="zh-CN" sz="5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CN" sz="5000" dirty="0" smtClean="0">
                <a:solidFill>
                  <a:srgbClr val="00B0F0"/>
                </a:solidFill>
              </a:rPr>
              <a:t>./</a:t>
            </a:r>
            <a:r>
              <a:rPr lang="en-US" altLang="zh-CN" sz="5000" dirty="0" err="1" smtClean="0">
                <a:solidFill>
                  <a:srgbClr val="00B0F0"/>
                </a:solidFill>
              </a:rPr>
              <a:t>a.out</a:t>
            </a:r>
            <a:r>
              <a:rPr lang="en-US" altLang="zh-CN" sz="5000" dirty="0" smtClean="0">
                <a:solidFill>
                  <a:srgbClr val="00B0F0"/>
                </a:solidFill>
              </a:rPr>
              <a:t>                 </a:t>
            </a:r>
            <a:r>
              <a:rPr lang="zh-CN" altLang="en-US" sz="5000" dirty="0" smtClean="0">
                <a:solidFill>
                  <a:srgbClr val="FF0000"/>
                </a:solidFill>
              </a:rPr>
              <a:t>记住</a:t>
            </a:r>
            <a:r>
              <a:rPr lang="en-US" altLang="zh-CN" sz="5000" dirty="0" smtClean="0">
                <a:solidFill>
                  <a:srgbClr val="FF0000"/>
                </a:solidFill>
              </a:rPr>
              <a:t>./</a:t>
            </a:r>
            <a:endParaRPr lang="zh-CN" altLang="en-US" sz="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56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 smtClean="0">
                <a:solidFill>
                  <a:srgbClr val="0070C0"/>
                </a:solidFill>
              </a:rPr>
              <a:t>二、编译运行</a:t>
            </a:r>
            <a:endParaRPr lang="zh-CN" altLang="en-US" sz="6000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5000" dirty="0" smtClean="0">
                <a:solidFill>
                  <a:srgbClr val="00B0F0"/>
                </a:solidFill>
              </a:rPr>
              <a:t>编译命令</a:t>
            </a:r>
            <a:endParaRPr lang="en-US" altLang="zh-CN" sz="5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CN" sz="5000" dirty="0" smtClean="0">
                <a:solidFill>
                  <a:srgbClr val="00B0F0"/>
                </a:solidFill>
              </a:rPr>
              <a:t>g++ -g aa.cpp </a:t>
            </a:r>
            <a:r>
              <a:rPr lang="en-US" altLang="zh-CN" sz="5000" dirty="0" smtClean="0">
                <a:solidFill>
                  <a:srgbClr val="00B050"/>
                </a:solidFill>
              </a:rPr>
              <a:t>–o </a:t>
            </a:r>
            <a:r>
              <a:rPr lang="en-US" altLang="zh-CN" sz="5000" dirty="0" err="1" smtClean="0">
                <a:solidFill>
                  <a:srgbClr val="00B050"/>
                </a:solidFill>
              </a:rPr>
              <a:t>aa</a:t>
            </a:r>
            <a:r>
              <a:rPr lang="en-US" altLang="zh-CN" sz="5000" dirty="0" smtClean="0">
                <a:solidFill>
                  <a:srgbClr val="00B050"/>
                </a:solidFill>
              </a:rPr>
              <a:t>   </a:t>
            </a:r>
            <a:r>
              <a:rPr lang="zh-CN" altLang="en-US" sz="5000" dirty="0" smtClean="0">
                <a:solidFill>
                  <a:srgbClr val="FF0000"/>
                </a:solidFill>
              </a:rPr>
              <a:t>解释</a:t>
            </a:r>
            <a:r>
              <a:rPr lang="en-US" altLang="zh-CN" sz="5000" dirty="0" smtClean="0">
                <a:solidFill>
                  <a:srgbClr val="FF0000"/>
                </a:solidFill>
              </a:rPr>
              <a:t>aa.cpp</a:t>
            </a:r>
            <a:r>
              <a:rPr lang="zh-CN" altLang="en-US" sz="5000" dirty="0" smtClean="0">
                <a:solidFill>
                  <a:srgbClr val="FF0000"/>
                </a:solidFill>
              </a:rPr>
              <a:t>是程序文件 生成文件</a:t>
            </a:r>
            <a:r>
              <a:rPr lang="en-US" altLang="zh-CN" sz="5000" dirty="0" err="1" smtClean="0">
                <a:solidFill>
                  <a:srgbClr val="FF0000"/>
                </a:solidFill>
              </a:rPr>
              <a:t>aa</a:t>
            </a:r>
            <a:endParaRPr lang="en-US" altLang="zh-CN" sz="50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5000" dirty="0" smtClean="0">
                <a:solidFill>
                  <a:srgbClr val="00B0F0"/>
                </a:solidFill>
              </a:rPr>
              <a:t>运行   </a:t>
            </a:r>
            <a:endParaRPr lang="en-US" altLang="zh-CN" sz="5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altLang="zh-CN" sz="5000" dirty="0" smtClean="0">
                <a:solidFill>
                  <a:srgbClr val="00B0F0"/>
                </a:solidFill>
              </a:rPr>
              <a:t>./</a:t>
            </a:r>
            <a:r>
              <a:rPr lang="en-US" altLang="zh-CN" sz="5000" dirty="0" err="1" smtClean="0">
                <a:solidFill>
                  <a:srgbClr val="00B0F0"/>
                </a:solidFill>
              </a:rPr>
              <a:t>aa</a:t>
            </a:r>
            <a:r>
              <a:rPr lang="en-US" altLang="zh-CN" sz="5000" dirty="0" smtClean="0">
                <a:solidFill>
                  <a:srgbClr val="00B0F0"/>
                </a:solidFill>
              </a:rPr>
              <a:t>                 </a:t>
            </a:r>
            <a:r>
              <a:rPr lang="zh-CN" altLang="en-US" sz="5000" dirty="0" smtClean="0">
                <a:solidFill>
                  <a:srgbClr val="00B050"/>
                </a:solidFill>
              </a:rPr>
              <a:t>记住</a:t>
            </a:r>
            <a:r>
              <a:rPr lang="en-US" altLang="zh-CN" sz="5000" dirty="0" smtClean="0">
                <a:solidFill>
                  <a:srgbClr val="00B050"/>
                </a:solidFill>
              </a:rPr>
              <a:t>./</a:t>
            </a:r>
            <a:endParaRPr lang="zh-CN" altLang="en-US" sz="5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37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推荐代码编辑器使用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Gedit</a:t>
            </a:r>
            <a:endParaRPr lang="en-US" altLang="zh-CN" dirty="0" smtClean="0"/>
          </a:p>
          <a:p>
            <a:r>
              <a:rPr lang="en-US" altLang="zh-CN" dirty="0" err="1" smtClean="0"/>
              <a:t>Emacs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3877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168</Words>
  <Application>Microsoft Office PowerPoint</Application>
  <PresentationFormat>宽屏</PresentationFormat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Microsoft Yahei</vt:lpstr>
      <vt:lpstr>宋体</vt:lpstr>
      <vt:lpstr>微软雅黑</vt:lpstr>
      <vt:lpstr>Arial</vt:lpstr>
      <vt:lpstr>Calibri</vt:lpstr>
      <vt:lpstr>Calibri Light</vt:lpstr>
      <vt:lpstr>Courier New</vt:lpstr>
      <vt:lpstr>Wingdings</vt:lpstr>
      <vt:lpstr>Office 主题</vt:lpstr>
      <vt:lpstr>如何在学生端安装虚拟  NOI LINUX系统</vt:lpstr>
      <vt:lpstr>参透两个说明</vt:lpstr>
      <vt:lpstr>Arbiter测评系统的使用</vt:lpstr>
      <vt:lpstr>Arbiter 系统使用说明</vt:lpstr>
      <vt:lpstr>一、编译运行</vt:lpstr>
      <vt:lpstr>二、编译运行</vt:lpstr>
      <vt:lpstr>推荐代码编辑器使用</vt:lpstr>
    </vt:vector>
  </TitlesOfParts>
  <Company>Anny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如何在学生端安装虚拟NOI LINUX系统</dc:title>
  <dc:creator>Asus</dc:creator>
  <cp:lastModifiedBy>AutoBVT</cp:lastModifiedBy>
  <cp:revision>27</cp:revision>
  <dcterms:created xsi:type="dcterms:W3CDTF">2018-10-25T08:37:37Z</dcterms:created>
  <dcterms:modified xsi:type="dcterms:W3CDTF">2018-10-30T10:17:48Z</dcterms:modified>
</cp:coreProperties>
</file>